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73" r:id="rId2"/>
    <p:sldMasterId id="2147483685" r:id="rId3"/>
  </p:sldMasterIdLst>
  <p:notesMasterIdLst>
    <p:notesMasterId r:id="rId16"/>
  </p:notesMasterIdLst>
  <p:handoutMasterIdLst>
    <p:handoutMasterId r:id="rId17"/>
  </p:handoutMasterIdLst>
  <p:sldIdLst>
    <p:sldId id="261" r:id="rId4"/>
    <p:sldId id="276" r:id="rId5"/>
    <p:sldId id="285" r:id="rId6"/>
    <p:sldId id="277" r:id="rId7"/>
    <p:sldId id="262" r:id="rId8"/>
    <p:sldId id="259" r:id="rId9"/>
    <p:sldId id="274" r:id="rId10"/>
    <p:sldId id="264" r:id="rId11"/>
    <p:sldId id="268" r:id="rId12"/>
    <p:sldId id="270" r:id="rId13"/>
    <p:sldId id="271" r:id="rId14"/>
    <p:sldId id="28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7013" autoAdjust="0"/>
  </p:normalViewPr>
  <p:slideViewPr>
    <p:cSldViewPr snapToGrid="0">
      <p:cViewPr varScale="1">
        <p:scale>
          <a:sx n="79" d="100"/>
          <a:sy n="79" d="100"/>
        </p:scale>
        <p:origin x="2574" y="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question to ask yourself when you’re starting to think about developing a System Model – What am I trying to communicate about this system?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123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Early prototype of the</a:t>
            </a:r>
            <a:r>
              <a:rPr lang="en-US" baseline="0" dirty="0"/>
              <a:t> system built to illustrate that a new service could be interposed in the legacy workflow and enrich the content flowing into the Legacy System (Green box).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9059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60563" y="696913"/>
            <a:ext cx="3063875" cy="2297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system designed at PARC for Personalized Learning.  Used to discuss</a:t>
            </a:r>
            <a:r>
              <a:rPr lang="en-US" baseline="0" dirty="0"/>
              <a:t> the system with school administrators, teachers and parents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A2FA1-A8F9-4A59-B139-3FDF77DBF9BF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943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more detailed view that layers in where various functionality exists in the system.  The circled items are were the development team was initially focused.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DE18D-90DF-0745-A827-7F8A570CB4C6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76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 we turn this description and picture into a system diagram?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42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D6C3-6951-6048-8493-0C506546A8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378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B2F2-CCB5-2345-B2E7-33A54C0FC5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030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19DAF-BAD0-B245-B935-594BD08553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150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5F8D-3CE8-5D4B-8C59-248F50FD4C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157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F623-426C-9E47-B9E4-2AEABD04E0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682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43B9-9C0A-C544-980F-BDEF0A8A79F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2650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29B5-9EC3-9B4F-B3B6-9C29329AEC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665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98F9-DFBA-5649-9A0A-E6AD90A0132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47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7B29-01CB-9949-B72E-68EA15C665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970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2AE1-0EC9-7140-9B9E-F85227DF20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0519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CC65-FB78-6843-BE3D-881FBDBF830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4582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D6C3-6951-6048-8493-0C506546A8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4553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B2F2-CCB5-2345-B2E7-33A54C0FC5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516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19DAF-BAD0-B245-B935-594BD08553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9328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5F8D-3CE8-5D4B-8C59-248F50FD4C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4113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F623-426C-9E47-B9E4-2AEABD04E0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63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43B9-9C0A-C544-980F-BDEF0A8A79F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0883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29B5-9EC3-9B4F-B3B6-9C29329AEC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41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98F9-DFBA-5649-9A0A-E6AD90A0132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1987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7B29-01CB-9949-B72E-68EA15C665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1061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2AE1-0EC9-7140-9B9E-F85227DF20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047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CC65-FB78-6843-BE3D-881FBDBF830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395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DC202AB-275A-704E-947D-694BF617F6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54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DC202AB-275A-704E-947D-694BF617F6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1/31/2024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19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Diagrams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Visual representation of the system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308" y="277599"/>
            <a:ext cx="4725220" cy="231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792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9514" y="413853"/>
            <a:ext cx="8664486" cy="1063006"/>
          </a:xfrm>
        </p:spPr>
        <p:txBody>
          <a:bodyPr>
            <a:normAutofit fontScale="90000"/>
          </a:bodyPr>
          <a:lstStyle/>
          <a:p>
            <a:r>
              <a:rPr lang="en-US" dirty="0"/>
              <a:t>Personal Learning Pathways: Systems View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048" y="1665343"/>
            <a:ext cx="9086618" cy="473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022031" y="6301476"/>
            <a:ext cx="914400" cy="365125"/>
          </a:xfrm>
          <a:prstGeom prst="rect">
            <a:avLst/>
          </a:prstGeom>
        </p:spPr>
        <p:txBody>
          <a:bodyPr/>
          <a:lstStyle/>
          <a:p>
            <a:fld id="{8DDF1167-A2C8-42DA-8481-6AD9B0870C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072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1218750" y="1091726"/>
            <a:ext cx="1191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Student Performance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70" y="297252"/>
            <a:ext cx="8191259" cy="805400"/>
          </a:xfrm>
        </p:spPr>
        <p:txBody>
          <a:bodyPr>
            <a:normAutofit/>
          </a:bodyPr>
          <a:lstStyle/>
          <a:p>
            <a:r>
              <a:rPr lang="en-US" sz="3200" dirty="0"/>
              <a:t>Unit of study as a context for prototyping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3079220" y="1844117"/>
            <a:ext cx="1042146" cy="941295"/>
          </a:xfrm>
          <a:prstGeom prst="flowChart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Instruct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</a:rPr>
              <a:t>(Teacher)</a:t>
            </a:r>
          </a:p>
        </p:txBody>
      </p:sp>
      <p:sp>
        <p:nvSpPr>
          <p:cNvPr id="5" name="Flowchart: Preparation 4"/>
          <p:cNvSpPr/>
          <p:nvPr/>
        </p:nvSpPr>
        <p:spPr>
          <a:xfrm>
            <a:off x="1155845" y="1844115"/>
            <a:ext cx="1331259" cy="941295"/>
          </a:xfrm>
          <a:prstGeom prst="flowChartPreparation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4553944" y="1634494"/>
            <a:ext cx="1071284" cy="1383369"/>
          </a:xfrm>
          <a:prstGeom prst="flowChartProcess">
            <a:avLst/>
          </a:prstGeom>
          <a:noFill/>
          <a:ln w="19050">
            <a:solidFill>
              <a:schemeClr val="accent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6024128" y="1964150"/>
            <a:ext cx="1047485" cy="695097"/>
          </a:xfrm>
          <a:prstGeom prst="flowChart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Evaluate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</a:rPr>
              <a:t>(Teacher)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65018" y="2045985"/>
            <a:ext cx="12841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Plan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</a:rPr>
              <a:t>(Teacher)</a:t>
            </a:r>
          </a:p>
        </p:txBody>
      </p:sp>
      <p:cxnSp>
        <p:nvCxnSpPr>
          <p:cNvPr id="10" name="Straight Arrow Connector 9"/>
          <p:cNvCxnSpPr>
            <a:stCxn id="5" idx="3"/>
            <a:endCxn id="4" idx="1"/>
          </p:cNvCxnSpPr>
          <p:nvPr/>
        </p:nvCxnSpPr>
        <p:spPr>
          <a:xfrm>
            <a:off x="2487104" y="2314763"/>
            <a:ext cx="592116" cy="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121368" y="2160866"/>
            <a:ext cx="432578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7" idx="1"/>
          </p:cNvCxnSpPr>
          <p:nvPr/>
        </p:nvCxnSpPr>
        <p:spPr>
          <a:xfrm flipV="1">
            <a:off x="5625231" y="2311693"/>
            <a:ext cx="398897" cy="307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725188" y="1718046"/>
            <a:ext cx="1157117" cy="1193418"/>
            <a:chOff x="7590857" y="1645586"/>
            <a:chExt cx="1157117" cy="1193418"/>
          </a:xfrm>
        </p:grpSpPr>
        <p:sp>
          <p:nvSpPr>
            <p:cNvPr id="25" name="Flowchart: Data 24"/>
            <p:cNvSpPr/>
            <p:nvPr/>
          </p:nvSpPr>
          <p:spPr>
            <a:xfrm>
              <a:off x="7598250" y="1645586"/>
              <a:ext cx="1149724" cy="1193418"/>
            </a:xfrm>
            <a:prstGeom prst="flowChartInputOutpu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590857" y="2088406"/>
              <a:ext cx="11160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FFFFF"/>
                  </a:solidFill>
                </a:rPr>
                <a:t>Evidence</a:t>
              </a:r>
            </a:p>
          </p:txBody>
        </p:sp>
      </p:grpSp>
      <p:cxnSp>
        <p:nvCxnSpPr>
          <p:cNvPr id="33" name="Straight Arrow Connector 32"/>
          <p:cNvCxnSpPr>
            <a:stCxn id="7" idx="3"/>
            <a:endCxn id="25" idx="2"/>
          </p:cNvCxnSpPr>
          <p:nvPr/>
        </p:nvCxnSpPr>
        <p:spPr>
          <a:xfrm>
            <a:off x="7071610" y="2311693"/>
            <a:ext cx="775940" cy="306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885990" y="2830782"/>
            <a:ext cx="1448875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Unpack concepts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Sequence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Scaffold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Model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Assign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Score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Monitor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Adjust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Communicate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Collaborate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Teach interventions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endParaRPr lang="en-US" sz="1100" dirty="0">
              <a:solidFill>
                <a:srgbClr val="000000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832352" y="1576533"/>
            <a:ext cx="0" cy="26757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9591" y="1613281"/>
            <a:ext cx="887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Student Profile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838893" y="1857567"/>
            <a:ext cx="445027" cy="21316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534188" y="2894702"/>
            <a:ext cx="1546504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buFont typeface="+mj-lt"/>
              <a:buAutoNum type="arabicPeriod"/>
            </a:pPr>
            <a:r>
              <a:rPr lang="en-US" sz="1100" dirty="0">
                <a:solidFill>
                  <a:srgbClr val="000000"/>
                </a:solidFill>
              </a:rPr>
              <a:t>Mastery</a:t>
            </a:r>
          </a:p>
          <a:p>
            <a:pPr marL="173038" indent="-173038">
              <a:buFont typeface="+mj-lt"/>
              <a:buAutoNum type="arabicPeriod"/>
            </a:pPr>
            <a:r>
              <a:rPr lang="en-US" sz="1100" dirty="0">
                <a:solidFill>
                  <a:srgbClr val="000000"/>
                </a:solidFill>
              </a:rPr>
              <a:t>Growth</a:t>
            </a:r>
          </a:p>
          <a:p>
            <a:pPr marL="173038" indent="-173038">
              <a:buFont typeface="+mj-lt"/>
              <a:buAutoNum type="arabicPeriod"/>
            </a:pPr>
            <a:r>
              <a:rPr lang="en-US" sz="1100" dirty="0">
                <a:solidFill>
                  <a:srgbClr val="000000"/>
                </a:solidFill>
              </a:rPr>
              <a:t>Portfolio</a:t>
            </a:r>
          </a:p>
          <a:p>
            <a:pPr marL="344488" lvl="1" indent="-171450">
              <a:buFont typeface="+mj-lt"/>
              <a:buAutoNum type="alphaLcPeriod"/>
            </a:pPr>
            <a:r>
              <a:rPr lang="en-US" sz="1000" dirty="0">
                <a:solidFill>
                  <a:srgbClr val="000000"/>
                </a:solidFill>
              </a:rPr>
              <a:t>Exemplar</a:t>
            </a:r>
          </a:p>
          <a:p>
            <a:pPr marL="344488" lvl="1" indent="-171450">
              <a:buFont typeface="+mj-lt"/>
              <a:buAutoNum type="alphaLcPeriod"/>
            </a:pPr>
            <a:r>
              <a:rPr lang="en-US" sz="1000" dirty="0">
                <a:solidFill>
                  <a:srgbClr val="000000"/>
                </a:solidFill>
              </a:rPr>
              <a:t>Parent/teacher</a:t>
            </a:r>
          </a:p>
          <a:p>
            <a:pPr marL="344488" lvl="1" indent="-171450">
              <a:buFont typeface="+mj-lt"/>
              <a:buAutoNum type="alphaLcPeriod"/>
            </a:pPr>
            <a:r>
              <a:rPr lang="en-US" sz="1000" dirty="0">
                <a:solidFill>
                  <a:srgbClr val="000000"/>
                </a:solidFill>
              </a:rPr>
              <a:t>APPR</a:t>
            </a:r>
          </a:p>
          <a:p>
            <a:pPr marL="344488" lvl="1" indent="-171450">
              <a:buFont typeface="+mj-lt"/>
              <a:buAutoNum type="alphaLcPeriod"/>
            </a:pPr>
            <a:r>
              <a:rPr lang="en-US" sz="1000" dirty="0">
                <a:solidFill>
                  <a:srgbClr val="000000"/>
                </a:solidFill>
              </a:rPr>
              <a:t>Issue tracking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415423" y="3065914"/>
            <a:ext cx="152020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Practice (assignments, check-ins, formative assess)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Demonstrate (summative, benchmark)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Collaborate (teachers, peers)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9591" y="2637045"/>
            <a:ext cx="1032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Content, Curriculum map</a:t>
            </a: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771656" y="2533076"/>
            <a:ext cx="500109" cy="25234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1314362" y="2787930"/>
            <a:ext cx="15716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solidFill>
                  <a:srgbClr val="000000"/>
                </a:solidFill>
              </a:rPr>
              <a:t>Student Profile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Alerts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Goals and Interests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SIS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217479" y="3582053"/>
            <a:ext cx="15047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solidFill>
                  <a:srgbClr val="000000"/>
                </a:solidFill>
              </a:rPr>
              <a:t>Student Performance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Pre-assessment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ELA summary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Writing samples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555586" y="5133481"/>
            <a:ext cx="847845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Key messages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</a:rPr>
              <a:t>Providing teachers a dynamic, holistic view of each student facilitates personalization day-to-day.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</a:rPr>
              <a:t>Easy and timely access to the desired information is a key challenge.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</a:rPr>
              <a:t>Understanding what teachers do with this information guides future development.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40762" y="1172829"/>
            <a:ext cx="1084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Learn</a:t>
            </a:r>
          </a:p>
          <a:p>
            <a:pPr algn="ctr"/>
            <a:r>
              <a:rPr lang="en-US" sz="1200" dirty="0">
                <a:solidFill>
                  <a:srgbClr val="000000"/>
                </a:solidFill>
              </a:rPr>
              <a:t>(Students)</a:t>
            </a:r>
          </a:p>
        </p:txBody>
      </p:sp>
      <p:sp>
        <p:nvSpPr>
          <p:cNvPr id="39" name="Flowchart: Process 38"/>
          <p:cNvSpPr/>
          <p:nvPr/>
        </p:nvSpPr>
        <p:spPr>
          <a:xfrm>
            <a:off x="4639562" y="1758313"/>
            <a:ext cx="886865" cy="479155"/>
          </a:xfrm>
          <a:prstGeom prst="flowChart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Practice</a:t>
            </a:r>
          </a:p>
        </p:txBody>
      </p:sp>
      <p:sp>
        <p:nvSpPr>
          <p:cNvPr id="40" name="Flowchart: Process 39"/>
          <p:cNvSpPr/>
          <p:nvPr/>
        </p:nvSpPr>
        <p:spPr>
          <a:xfrm>
            <a:off x="4646156" y="2397467"/>
            <a:ext cx="886865" cy="479155"/>
          </a:xfrm>
          <a:prstGeom prst="flowChart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Demo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102218" y="2538422"/>
            <a:ext cx="456072" cy="0"/>
          </a:xfrm>
          <a:prstGeom prst="straightConnector1">
            <a:avLst/>
          </a:prstGeom>
          <a:ln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543391" y="2655008"/>
            <a:ext cx="4476" cy="256456"/>
          </a:xfrm>
          <a:prstGeom prst="straightConnector1">
            <a:avLst/>
          </a:prstGeom>
          <a:ln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625230" y="2911464"/>
            <a:ext cx="922639" cy="0"/>
          </a:xfrm>
          <a:prstGeom prst="straightConnector1">
            <a:avLst/>
          </a:prstGeom>
          <a:ln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8012475" y="1448305"/>
            <a:ext cx="394980" cy="0"/>
          </a:xfrm>
          <a:prstGeom prst="straightConnector1">
            <a:avLst/>
          </a:prstGeom>
          <a:ln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407455" y="1448305"/>
            <a:ext cx="4476" cy="256456"/>
          </a:xfrm>
          <a:prstGeom prst="straightConnector1">
            <a:avLst/>
          </a:prstGeom>
          <a:ln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721051" y="1172829"/>
            <a:ext cx="1477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Feedback for instruction &amp; planning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339408" y="2065343"/>
            <a:ext cx="887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Paths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18750" y="4326876"/>
            <a:ext cx="179067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solidFill>
                  <a:srgbClr val="000000"/>
                </a:solidFill>
              </a:rPr>
              <a:t>Paths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Mastery visualization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Student grouping</a:t>
            </a:r>
          </a:p>
        </p:txBody>
      </p:sp>
      <p:sp>
        <p:nvSpPr>
          <p:cNvPr id="44" name="Slide Number Placeholder 2"/>
          <p:cNvSpPr txBox="1">
            <a:spLocks/>
          </p:cNvSpPr>
          <p:nvPr/>
        </p:nvSpPr>
        <p:spPr>
          <a:xfrm>
            <a:off x="8022031" y="6301476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DF1167-A2C8-42DA-8481-6AD9B0870C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9591" y="1045449"/>
            <a:ext cx="8515676" cy="2511922"/>
            <a:chOff x="49591" y="1045449"/>
            <a:chExt cx="8515676" cy="2511922"/>
          </a:xfrm>
        </p:grpSpPr>
        <p:sp>
          <p:nvSpPr>
            <p:cNvPr id="45" name="Oval 44"/>
            <p:cNvSpPr/>
            <p:nvPr/>
          </p:nvSpPr>
          <p:spPr>
            <a:xfrm>
              <a:off x="1271764" y="1045449"/>
              <a:ext cx="1067643" cy="56783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49591" y="1495994"/>
              <a:ext cx="835872" cy="66487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2410512" y="1997890"/>
              <a:ext cx="766739" cy="47075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7402011" y="2840577"/>
              <a:ext cx="1163256" cy="71679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5881810" y="3084697"/>
            <a:ext cx="152020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Reflect on student performance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endParaRPr lang="en-US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45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DC869B5-4723-BC1C-8705-7E4D58664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Amazon Buy Now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D919C6-D790-5D2B-D606-152D7297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AB754A4D-D6F0-C2B4-254A-ADFC85DEF244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2473400" y="1873919"/>
            <a:ext cx="3702050" cy="2730500"/>
          </a:xfrm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2B32F4ED-0C44-208B-292D-5ECC73DCA8CD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4"/>
          <a:stretch>
            <a:fillRect/>
          </a:stretch>
        </p:blipFill>
        <p:spPr>
          <a:xfrm>
            <a:off x="822960" y="1794259"/>
            <a:ext cx="1601788" cy="4022725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CBDDFFF-EC4D-B189-EC55-DD471F61815B}"/>
              </a:ext>
            </a:extLst>
          </p:cNvPr>
          <p:cNvSpPr txBox="1"/>
          <p:nvPr/>
        </p:nvSpPr>
        <p:spPr>
          <a:xfrm>
            <a:off x="3825499" y="4819634"/>
            <a:ext cx="5231828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b="1" dirty="0"/>
              <a:t>Components of a System Diagram: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Boundaries of the overall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Inputs to and outputs from the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Subsystems of the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Identification of the interfaces between the subsystems</a:t>
            </a:r>
          </a:p>
        </p:txBody>
      </p:sp>
    </p:spTree>
    <p:extLst>
      <p:ext uri="{BB962C8B-B14F-4D97-AF65-F5344CB8AC3E}">
        <p14:creationId xmlns:p14="http://schemas.microsoft.com/office/powerpoint/2010/main" val="34807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334C36-E40F-8665-8634-8BAA1F728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Frank Brooks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3B0BFDA-3A5C-C7F1-BC97-5ABB5DCF4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Today I am more convinced than ever.  Conceptual integrity is central to product quality.  Having a system architect is the most important step towards conceptual integrity.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2AFF2B4-F5BA-8149-4CC1-1E6C8F7D8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The Mythical Man Month</a:t>
            </a:r>
          </a:p>
        </p:txBody>
      </p:sp>
    </p:spTree>
    <p:extLst>
      <p:ext uri="{BB962C8B-B14F-4D97-AF65-F5344CB8AC3E}">
        <p14:creationId xmlns:p14="http://schemas.microsoft.com/office/powerpoint/2010/main" val="156706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/>
              <a:t>A model is a description from which detail has been removed in a systematic manner and for a particular purpose</a:t>
            </a:r>
          </a:p>
          <a:p>
            <a:pPr lvl="1"/>
            <a:r>
              <a:rPr lang="en-US" sz="2400" dirty="0"/>
              <a:t>A simplification of reality intended to promote understanding</a:t>
            </a:r>
          </a:p>
          <a:p>
            <a:pPr lvl="1"/>
            <a:r>
              <a:rPr lang="en-US" sz="2400" dirty="0"/>
              <a:t>Models are the most important engineering tool, they allow us to understand and analyze large and complex problems</a:t>
            </a:r>
          </a:p>
        </p:txBody>
      </p:sp>
      <p:sp>
        <p:nvSpPr>
          <p:cNvPr id="4" name="Rectangle 3"/>
          <p:cNvSpPr/>
          <p:nvPr/>
        </p:nvSpPr>
        <p:spPr>
          <a:xfrm>
            <a:off x="3344238" y="6439847"/>
            <a:ext cx="56970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https://www.cl.cam.ac.uk/teaching/1112/SWDesign/softwaredesign01.pdf</a:t>
            </a:r>
          </a:p>
        </p:txBody>
      </p:sp>
    </p:spTree>
    <p:extLst>
      <p:ext uri="{BB962C8B-B14F-4D97-AF65-F5344CB8AC3E}">
        <p14:creationId xmlns:p14="http://schemas.microsoft.com/office/powerpoint/2010/main" val="3160368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96D71-4923-AE46-6629-C1BF8B1D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Robert </a:t>
            </a:r>
            <a:r>
              <a:rPr lang="en-US" sz="4000" b="1" dirty="0" err="1"/>
              <a:t>Spinrad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B74E7-5232-7BA5-5F33-5321872EC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3200" dirty="0"/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A good solution somehow looks nice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A51BB5-A848-CD18-CD6D-92CDF01CB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dirty="0"/>
              <a:t>1991</a:t>
            </a:r>
          </a:p>
        </p:txBody>
      </p:sp>
    </p:spTree>
    <p:extLst>
      <p:ext uri="{BB962C8B-B14F-4D97-AF65-F5344CB8AC3E}">
        <p14:creationId xmlns:p14="http://schemas.microsoft.com/office/powerpoint/2010/main" val="2848548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Diagram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2400" dirty="0"/>
              <a:t>Abstract Description of the system whose requirements are being modeled</a:t>
            </a:r>
          </a:p>
          <a:p>
            <a:pPr lvl="1"/>
            <a:endParaRPr lang="en-US" sz="2400" dirty="0"/>
          </a:p>
          <a:p>
            <a:r>
              <a:rPr lang="en-US" sz="2800" dirty="0"/>
              <a:t>Components of a System Diagram:</a:t>
            </a:r>
          </a:p>
          <a:p>
            <a:pPr lvl="1"/>
            <a:r>
              <a:rPr lang="en-US" sz="2400" dirty="0"/>
              <a:t>Boundaries of the overall system</a:t>
            </a:r>
          </a:p>
          <a:p>
            <a:pPr lvl="1"/>
            <a:r>
              <a:rPr lang="en-US" sz="2400" dirty="0"/>
              <a:t>Inputs to and outputs from the system</a:t>
            </a:r>
          </a:p>
          <a:p>
            <a:pPr lvl="1"/>
            <a:r>
              <a:rPr lang="en-US" sz="2400" dirty="0"/>
              <a:t>Subsystems of the system</a:t>
            </a:r>
          </a:p>
          <a:p>
            <a:pPr lvl="1"/>
            <a:r>
              <a:rPr lang="en-US" sz="2400" dirty="0"/>
              <a:t>Identification of the interfaces between the subsystems</a:t>
            </a:r>
          </a:p>
          <a:p>
            <a:pPr lvl="1"/>
            <a:endParaRPr lang="en-US" sz="2400" dirty="0"/>
          </a:p>
          <a:p>
            <a:pPr marL="201168" lvl="1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A System Diagram is a high-level model of the system.</a:t>
            </a:r>
          </a:p>
        </p:txBody>
      </p:sp>
    </p:spTree>
    <p:extLst>
      <p:ext uri="{BB962C8B-B14F-4D97-AF65-F5344CB8AC3E}">
        <p14:creationId xmlns:p14="http://schemas.microsoft.com/office/powerpoint/2010/main" val="388647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Create a System Diagram?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To help explain the proposed requirements to other system stakeholders. </a:t>
            </a:r>
            <a:br>
              <a:rPr lang="en-US" sz="2400" dirty="0"/>
            </a:br>
            <a:endParaRPr lang="en-US" sz="2400" dirty="0"/>
          </a:p>
          <a:p>
            <a:pPr lvl="1"/>
            <a:r>
              <a:rPr lang="en-US" sz="2400" dirty="0"/>
              <a:t>To discuss design proposals with engineers and to document the system for implementation.</a:t>
            </a:r>
            <a:br>
              <a:rPr lang="en-US" sz="2400" dirty="0"/>
            </a:br>
            <a:endParaRPr lang="en-US" sz="2400" dirty="0"/>
          </a:p>
          <a:p>
            <a:pPr lvl="1"/>
            <a:r>
              <a:rPr lang="en-US" sz="2400" dirty="0"/>
              <a:t>To show the organization and architecture of the system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7833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C1943-CCDB-4DC1-991E-53E3F96DA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of System 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D4A85-E705-45F6-BE51-C801797BB4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Diagrams are variable in their view of the system</a:t>
            </a:r>
          </a:p>
          <a:p>
            <a:r>
              <a:rPr lang="en-US" dirty="0"/>
              <a:t>A system diagram can show</a:t>
            </a:r>
          </a:p>
          <a:p>
            <a:r>
              <a:rPr lang="en-US" dirty="0"/>
              <a:t>- Components</a:t>
            </a:r>
          </a:p>
          <a:p>
            <a:r>
              <a:rPr lang="en-US" dirty="0"/>
              <a:t>- Interactions</a:t>
            </a:r>
          </a:p>
          <a:p>
            <a:r>
              <a:rPr lang="en-US" dirty="0"/>
              <a:t>- Boundaries</a:t>
            </a:r>
          </a:p>
          <a:p>
            <a:r>
              <a:rPr lang="en-US" dirty="0"/>
              <a:t>- 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94B0C6-7433-4915-849B-7B0C004690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/>
              <a:t>Choose the type of information you want to convey AND what questions you are trying to answer</a:t>
            </a:r>
          </a:p>
          <a:p>
            <a:pPr marL="521208" lvl="1" indent="-228600">
              <a:buFont typeface="Arial" panose="020B0604020202020204" pitchFamily="34" charset="0"/>
              <a:buChar char="•"/>
            </a:pPr>
            <a:r>
              <a:rPr lang="en-US" dirty="0"/>
              <a:t>Big blocks</a:t>
            </a:r>
          </a:p>
          <a:p>
            <a:pPr marL="521208" lvl="1" indent="-228600">
              <a:buFont typeface="Arial" panose="020B0604020202020204" pitchFamily="34" charset="0"/>
              <a:buChar char="•"/>
            </a:pPr>
            <a:r>
              <a:rPr lang="en-US" dirty="0"/>
              <a:t>APIs</a:t>
            </a:r>
          </a:p>
          <a:p>
            <a:pPr marL="521208" lvl="1" indent="-228600">
              <a:buFont typeface="Arial" panose="020B0604020202020204" pitchFamily="34" charset="0"/>
              <a:buChar char="•"/>
            </a:pPr>
            <a:r>
              <a:rPr lang="en-US" dirty="0"/>
              <a:t>Physical assets</a:t>
            </a:r>
          </a:p>
          <a:p>
            <a:pPr marL="521208" lvl="1" indent="-228600">
              <a:buFont typeface="Arial" panose="020B0604020202020204" pitchFamily="34" charset="0"/>
              <a:buChar char="•"/>
            </a:pPr>
            <a:r>
              <a:rPr lang="en-US" dirty="0"/>
              <a:t>Data or communications</a:t>
            </a:r>
          </a:p>
          <a:p>
            <a:pPr marL="521208" lvl="1" indent="-228600">
              <a:buFont typeface="Arial" panose="020B0604020202020204" pitchFamily="34" charset="0"/>
              <a:buChar char="•"/>
            </a:pPr>
            <a:r>
              <a:rPr lang="en-US"/>
              <a:t>…</a:t>
            </a:r>
            <a:endParaRPr lang="en-US" dirty="0"/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/>
              <a:t>Then select HOW you will show it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/>
              <a:t>Components &amp; Interactions tend to be the most common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89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Toaster System Diagram: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08" y="2018122"/>
            <a:ext cx="8572500" cy="40957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94197" y="6415930"/>
            <a:ext cx="84196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https://deseng.ryerson.ca/dokuwiki/_detail/design:toasterarchitecture.jpg?id=design%3Asystem_diagram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7951" y="4065997"/>
            <a:ext cx="155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Inputs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61178" y="4187575"/>
            <a:ext cx="155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Outputs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7834" y="4589217"/>
            <a:ext cx="155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System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8005" y="5259211"/>
            <a:ext cx="2486346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Where’s the WIFI connection?</a:t>
            </a:r>
          </a:p>
        </p:txBody>
      </p:sp>
    </p:spTree>
    <p:extLst>
      <p:ext uri="{BB962C8B-B14F-4D97-AF65-F5344CB8AC3E}">
        <p14:creationId xmlns:p14="http://schemas.microsoft.com/office/powerpoint/2010/main" val="374157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23825"/>
            <a:ext cx="7543800" cy="1450975"/>
          </a:xfrm>
        </p:spPr>
        <p:txBody>
          <a:bodyPr/>
          <a:lstStyle/>
          <a:p>
            <a:r>
              <a:rPr lang="en-US" dirty="0"/>
              <a:t>Onboarding System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12" y="349321"/>
            <a:ext cx="8174839" cy="6408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7803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 Requirements and Architecture Life Cycle.pptx" id="{64B6B06E-DE09-4C01-8852-A2161AE26D2A}" vid="{26D9DB68-5C85-412F-844F-3FF00FBBE5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SWEN440</Template>
  <TotalTime>27920</TotalTime>
  <Words>638</Words>
  <Application>Microsoft Office PowerPoint</Application>
  <PresentationFormat>On-screen Show (4:3)</PresentationFormat>
  <Paragraphs>127</Paragraphs>
  <Slides>12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Retrospect</vt:lpstr>
      <vt:lpstr>Office Theme</vt:lpstr>
      <vt:lpstr>1_Office Theme</vt:lpstr>
      <vt:lpstr>System Diagrams</vt:lpstr>
      <vt:lpstr>Frank Brooks</vt:lpstr>
      <vt:lpstr>Model</vt:lpstr>
      <vt:lpstr>Robert Spinrad</vt:lpstr>
      <vt:lpstr>System Diagram</vt:lpstr>
      <vt:lpstr>Why Create a System Diagram?</vt:lpstr>
      <vt:lpstr>Type of System Diagrams</vt:lpstr>
      <vt:lpstr>Toaster System Diagram:</vt:lpstr>
      <vt:lpstr>Onboarding System </vt:lpstr>
      <vt:lpstr>Personal Learning Pathways: Systems View</vt:lpstr>
      <vt:lpstr>Unit of study as a context for prototyping</vt:lpstr>
      <vt:lpstr>Amazon Buy Now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wstumbo</dc:creator>
  <cp:lastModifiedBy>William Stumbo</cp:lastModifiedBy>
  <cp:revision>29</cp:revision>
  <dcterms:created xsi:type="dcterms:W3CDTF">2018-09-30T22:40:16Z</dcterms:created>
  <dcterms:modified xsi:type="dcterms:W3CDTF">2024-02-05T13:53:30Z</dcterms:modified>
</cp:coreProperties>
</file>